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3" r:id="rId2"/>
    <p:sldId id="562" r:id="rId3"/>
    <p:sldId id="558" r:id="rId4"/>
    <p:sldId id="581" r:id="rId5"/>
    <p:sldId id="582" r:id="rId6"/>
    <p:sldId id="563" r:id="rId7"/>
    <p:sldId id="583" r:id="rId8"/>
    <p:sldId id="564" r:id="rId9"/>
    <p:sldId id="565" r:id="rId10"/>
    <p:sldId id="584" r:id="rId11"/>
    <p:sldId id="587" r:id="rId12"/>
    <p:sldId id="585" r:id="rId13"/>
    <p:sldId id="567" r:id="rId14"/>
    <p:sldId id="566" r:id="rId15"/>
    <p:sldId id="586" r:id="rId16"/>
    <p:sldId id="557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003F87"/>
    <a:srgbClr val="2F5597"/>
    <a:srgbClr val="8DA1C4"/>
    <a:srgbClr val="182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26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308E-CB75-4937-8AB5-A3598BE66253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A2A2-8270-4ED5-BF5C-C8E0B3242F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4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6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706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65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52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103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80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806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5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48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9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8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018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76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8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813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443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EB6D9-A667-4A00-BA79-5AA262E63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A5D85D-5A15-4B00-B3E1-28501AACE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67EE7-ABC5-4F15-96E2-46DFE8EA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4D921-A1D0-485E-867E-6163F010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C0938-FA48-4CCB-805D-F35F0EFD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2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4D4E0-7AAD-4DFC-B130-91CB4F3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E3E61B-E3A3-490B-BCB3-1ACCCB2D4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51EDF-27F8-4FD1-AF64-F3B742A8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F1B75D-3B7E-42ED-94BC-C8590F6D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E50C9-F56A-446E-AA78-4428E915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3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1FC963-FFA0-4980-B55B-8CD310EE7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EA66F3-C54B-4826-BB51-7F303DEC6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3BAF1-A695-4E3A-9698-09189028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F85499-A261-4474-9E03-E51F7D18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DFBFB9-0F9A-4F0A-A8F8-4F50AD6A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0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5FEA0-4A33-4BE3-89F3-B4340F61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296AB-1A3F-4B10-B836-B50B18240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52684-B4A4-4BBC-9538-918CA59E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645D9C-6404-45A9-8CCE-E17B192D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02A07-DE79-42BD-8EF9-DCC82A44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5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75330-6F96-4D78-99E9-FA66405D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21C155-E575-4800-BAFB-5F71F7B2D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D310C-B163-4114-920D-0D147F3B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D405AD-C38A-4FB6-B6BA-210B932E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1B81CF-3C9B-4ED8-B9D2-71DD4D2B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4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6E681-99D4-4511-8E18-A4F97CBF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D7FF0-2731-4D0A-8C8A-23DB22701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F7587F-21F0-493F-A40A-5B8FD3873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981B01-CBAA-4467-A55D-FA6165A3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554E01-E0EB-4C7B-A39B-E9499209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FC5701-28F0-41AD-8DDD-1BC6D8880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24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E0A7F-9F0B-482C-8369-627CADEB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986BC7-4DBB-4AAB-9AE3-89F5FC4FA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8D0ACD-6745-4387-B40A-236AFFE8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320400-E156-49A6-A6D1-15D1B6E41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E3386D-C3B6-4BBB-ACAD-E57CE2CD9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AD9153-7876-478D-8C8A-739AB6A8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C07020-A502-4C0B-8EFE-6390595E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2CABBB-8404-4188-9CDF-FC208BF6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4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CCE42-A7E3-40C3-94B5-3BCA9DF1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6DC7E8-72D1-4F1D-B558-5869D016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28638B-2AF9-4E11-AA01-B61113FC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7B12E-7CFA-4BB8-AC50-6A9F6E15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2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78C682-4B4B-48DF-8FE7-CD888712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9E3613-D0CE-45AF-A0F7-23BA3DEC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1C6DA6-4502-4DAC-84EE-94BCC373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80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06E28-5093-4FAB-A67B-0AAC04F5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DAC90-0F2B-4C7D-AB74-1ED4EECA7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E8F660-1BD4-42FB-A309-C9A4EAA34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CEB166-9FC3-466E-B1F4-7263935D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92812B-FBE9-4E44-BD4A-458DA106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E5AED4-2B10-442D-B955-51528A99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0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16C5A-5BE0-4F91-8729-26C326C0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792FB6-1B91-462F-B91F-9FD3A0418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D478DE-7362-4F0C-BE80-A4F885A11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A7690B-15F5-4DD2-88D6-3C33B752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81376F-C838-4EC9-871C-0FC3ACE8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7CB226-1A53-47BD-A2B6-75BF127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3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7903B0-3A3F-45FD-8919-0CE1F6FE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2A3680-C466-46B5-9576-1CBDF023C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25051C-C117-4522-B3B3-7A332F0CE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E5AE-854A-4B80-820C-1ACCD978BA3B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4D47F-AE7F-4BB8-9820-DBD53F1DA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7AEAB-85AC-4B60-BB11-E2BA05ED8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79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8.svg"/><Relationship Id="rId9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218" y="2130856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4615171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880DD2B-AD4B-4232-845E-4A9C30DE8F64}"/>
              </a:ext>
            </a:extLst>
          </p:cNvPr>
          <p:cNvSpPr/>
          <p:nvPr/>
        </p:nvSpPr>
        <p:spPr>
          <a:xfrm>
            <a:off x="6778975" y="1392996"/>
            <a:ext cx="4761716" cy="4141530"/>
          </a:xfrm>
          <a:prstGeom prst="rect">
            <a:avLst/>
          </a:prstGeom>
          <a:noFill/>
          <a:ln w="635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>
            <a:off x="-44848" y="2379133"/>
            <a:ext cx="7148053" cy="241300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597D1-D3A9-4543-B7E9-42A99E9122D9}"/>
              </a:ext>
            </a:extLst>
          </p:cNvPr>
          <p:cNvSpPr txBox="1"/>
          <p:nvPr/>
        </p:nvSpPr>
        <p:spPr>
          <a:xfrm>
            <a:off x="2506932" y="2838484"/>
            <a:ext cx="5919550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黄土地实践分享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AFF26B0-F06D-4E12-ABB4-48CD8800D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792" y="3009722"/>
            <a:ext cx="1387140" cy="115182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5400" y="293382"/>
            <a:ext cx="1508654" cy="529352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74AAB1E3-E9AA-482C-BC5B-5BA03F02F9EE}"/>
              </a:ext>
            </a:extLst>
          </p:cNvPr>
          <p:cNvGrpSpPr/>
          <p:nvPr/>
        </p:nvGrpSpPr>
        <p:grpSpPr>
          <a:xfrm>
            <a:off x="2906893" y="3848049"/>
            <a:ext cx="2204454" cy="499568"/>
            <a:chOff x="697830" y="4447520"/>
            <a:chExt cx="4342067" cy="49956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CCA80A5-3D6E-48F5-B670-5ED8EAE71F9E}"/>
                </a:ext>
              </a:extLst>
            </p:cNvPr>
            <p:cNvSpPr/>
            <p:nvPr/>
          </p:nvSpPr>
          <p:spPr>
            <a:xfrm>
              <a:off x="697830" y="4447520"/>
              <a:ext cx="4342067" cy="499568"/>
            </a:xfrm>
            <a:prstGeom prst="roundRect">
              <a:avLst>
                <a:gd name="adj" fmla="val 50000"/>
              </a:avLst>
            </a:prstGeom>
            <a:solidFill>
              <a:srgbClr val="141B7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E50AF1E-6827-451A-909D-87A84C1EA21C}"/>
                </a:ext>
              </a:extLst>
            </p:cNvPr>
            <p:cNvSpPr txBox="1"/>
            <p:nvPr/>
          </p:nvSpPr>
          <p:spPr>
            <a:xfrm>
              <a:off x="794082" y="4529629"/>
              <a:ext cx="4023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微软雅黑 Light"/>
                  <a:ea typeface="微软雅黑 Light"/>
                </a:rPr>
                <a:t>洪廷锋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91858" y="17682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91857" y="509782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72133DB7-83E6-4F86-A86D-68528E5FA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0642" y="112592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56201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7527126" y="1917080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866DE6B-D410-4D6C-84E0-C63D6D54D6E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35" y="2389927"/>
            <a:ext cx="3698223" cy="2413000"/>
          </a:xfrm>
          <a:prstGeom prst="rect">
            <a:avLst/>
          </a:prstGeom>
        </p:spPr>
      </p:pic>
      <p:sp>
        <p:nvSpPr>
          <p:cNvPr id="27" name="文本框 20">
            <a:extLst>
              <a:ext uri="{FF2B5EF4-FFF2-40B4-BE49-F238E27FC236}">
                <a16:creationId xmlns:a16="http://schemas.microsoft.com/office/drawing/2014/main" id="{BD709FC3-F4F8-443B-9E98-B73A947C16E4}"/>
              </a:ext>
            </a:extLst>
          </p:cNvPr>
          <p:cNvSpPr txBox="1"/>
          <p:nvPr/>
        </p:nvSpPr>
        <p:spPr>
          <a:xfrm>
            <a:off x="2906893" y="6087205"/>
            <a:ext cx="644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rgbClr val="0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浙江大学黄土地计划秀洲实践团</a:t>
            </a:r>
          </a:p>
        </p:txBody>
      </p:sp>
    </p:spTree>
    <p:extLst>
      <p:ext uri="{BB962C8B-B14F-4D97-AF65-F5344CB8AC3E}">
        <p14:creationId xmlns:p14="http://schemas.microsoft.com/office/powerpoint/2010/main" val="12244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17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D9A6FF-ED97-C88B-399A-4749FC91F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137" y="1128903"/>
            <a:ext cx="3345614" cy="52695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44F651-A979-1817-B924-DBCC28136851}"/>
              </a:ext>
            </a:extLst>
          </p:cNvPr>
          <p:cNvSpPr txBox="1"/>
          <p:nvPr/>
        </p:nvSpPr>
        <p:spPr>
          <a:xfrm>
            <a:off x="6096000" y="2413337"/>
            <a:ext cx="3669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与团委沟通交流，确定主题、对方负责人。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与对方负责人沟通，确定交流地点，与地点负责人。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与各地点的负责人沟通后，确认时间安排。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当天负责领队与人员安排。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808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384804-C1C3-6EDC-212E-15A751883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038" y="1073683"/>
            <a:ext cx="2503456" cy="3221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D6C568-CE80-77AE-40D7-C09092FEF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787" y="3347102"/>
            <a:ext cx="2436586" cy="32215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0AAE4C-23FF-4A9F-00CA-979E0B4EE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66" y="1073683"/>
            <a:ext cx="2295179" cy="32215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B9E3F4-532F-0186-5579-6AFDF0F2E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4138" y="3347102"/>
            <a:ext cx="2425601" cy="322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4E49556-2FEF-B890-63E4-ADB2DECF9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4" y="1149643"/>
            <a:ext cx="2880568" cy="38415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A24320-A503-1D8D-961E-3D8222C26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789" y="3241216"/>
            <a:ext cx="3569211" cy="26174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BCCBDC-1659-7EC6-8324-F1F29504E1A6}"/>
              </a:ext>
            </a:extLst>
          </p:cNvPr>
          <p:cNvSpPr txBox="1"/>
          <p:nvPr/>
        </p:nvSpPr>
        <p:spPr>
          <a:xfrm>
            <a:off x="6747165" y="1408968"/>
            <a:ext cx="49500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全域土地综合治理</a:t>
            </a:r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起因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dirty="0"/>
              <a:t>红联村被几条高速公路和运河所分割，村内交通不顺畅，有涵洞积水等问题。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做法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dirty="0"/>
              <a:t>将分散在村里各个区域的 村民集中起来，统一住进村子给建造的大平层内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  <a:latin typeface="+mn-ea"/>
              </a:rPr>
              <a:t>难点：</a:t>
            </a:r>
            <a:r>
              <a:rPr lang="zh-CN" altLang="en-US" dirty="0">
                <a:latin typeface="+mn-ea"/>
              </a:rPr>
              <a:t>如何说服村民放弃祖宅和耕地。</a:t>
            </a:r>
            <a:endParaRPr lang="en-US" altLang="zh-CN" dirty="0">
              <a:latin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解决方法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：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村委做好村民工作，交流沟通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改善耕地，建高质量农田，即使村民不想放弃耕地，也帮助改善耕地质量。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高质量耕地统一</a:t>
            </a:r>
            <a:r>
              <a:rPr lang="zh-CN" altLang="en-US" dirty="0"/>
              <a:t>承包给企业， 村民就可以在家获得收入。企业需要一些劳动力，可以返聘村民进入企业上班。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依托网红牧场，建设配套设施（如游乐场，商场等），提供更加便利的交通条件（高铁站，离市区更近）。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687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FC99E1E4-2E85-0532-D190-0768B2757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477" y="4142629"/>
            <a:ext cx="1064721" cy="88701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F6FAEE-1D09-2FB9-5547-6AF58CA95910}"/>
              </a:ext>
            </a:extLst>
          </p:cNvPr>
          <p:cNvSpPr/>
          <p:nvPr/>
        </p:nvSpPr>
        <p:spPr>
          <a:xfrm>
            <a:off x="-4631" y="1906590"/>
            <a:ext cx="12196631" cy="329751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73F871-CB31-DCCE-357E-B18380DC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5168" y="2558138"/>
            <a:ext cx="2366859" cy="1971819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E0D16E-D4D4-D212-214E-A5BEADA9B5CD}"/>
              </a:ext>
            </a:extLst>
          </p:cNvPr>
          <p:cNvSpPr txBox="1"/>
          <p:nvPr/>
        </p:nvSpPr>
        <p:spPr>
          <a:xfrm>
            <a:off x="4881028" y="3119925"/>
            <a:ext cx="6511815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统计局工作</a:t>
            </a:r>
          </a:p>
        </p:txBody>
      </p:sp>
    </p:spTree>
    <p:extLst>
      <p:ext uri="{BB962C8B-B14F-4D97-AF65-F5344CB8AC3E}">
        <p14:creationId xmlns:p14="http://schemas.microsoft.com/office/powerpoint/2010/main" val="3354180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12C285-DE8E-8835-7916-5EF096C33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5" y="1974745"/>
            <a:ext cx="4512632" cy="33857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EA809E-A25A-72F6-5B0F-2422A7C11788}"/>
              </a:ext>
            </a:extLst>
          </p:cNvPr>
          <p:cNvSpPr txBox="1"/>
          <p:nvPr/>
        </p:nvSpPr>
        <p:spPr>
          <a:xfrm>
            <a:off x="5230897" y="1158592"/>
            <a:ext cx="2428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第五次经济普查</a:t>
            </a:r>
            <a:endParaRPr lang="en-US" altLang="zh-CN" sz="2400" b="1" dirty="0">
              <a:latin typeface="+mn-ea"/>
            </a:endParaRPr>
          </a:p>
          <a:p>
            <a:endParaRPr lang="en-US" altLang="zh-CN" sz="2400" b="1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545F2D-57AC-8BED-56F0-C17B8EDD0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41" y="1816264"/>
            <a:ext cx="4849457" cy="38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30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F49E1F-3A3C-5838-FF48-81620BD58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95" y="980129"/>
            <a:ext cx="3426303" cy="53966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A7A4E8-C96B-F438-1D86-3AC325B1C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848" y="916023"/>
            <a:ext cx="3426304" cy="55248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847BC2-D04C-DC66-4456-55B717EF0B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102" y="831273"/>
            <a:ext cx="3455556" cy="560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1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>
            <a:extLst>
              <a:ext uri="{FF2B5EF4-FFF2-40B4-BE49-F238E27FC236}">
                <a16:creationId xmlns:a16="http://schemas.microsoft.com/office/drawing/2014/main" id="{9E16A54B-3014-4DC3-A96D-7A2A8A68A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0309" y="1445121"/>
            <a:ext cx="5215098" cy="433039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597D1-D3A9-4543-B7E9-42A99E9122D9}"/>
              </a:ext>
            </a:extLst>
          </p:cNvPr>
          <p:cNvSpPr txBox="1"/>
          <p:nvPr/>
        </p:nvSpPr>
        <p:spPr>
          <a:xfrm>
            <a:off x="8016305" y="2558909"/>
            <a:ext cx="2703287" cy="7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3F87"/>
                </a:solidFill>
                <a:latin typeface="微软雅黑"/>
                <a:ea typeface="微软雅黑"/>
              </a:rPr>
              <a:t>感谢观看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6A1B681F-C850-4D63-9310-6FD6D4B84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718D3A6-E32A-4F9D-A1F9-D28E2D3EC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30D5242-335A-4398-B6EC-29E1F7963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DC784CC6-B30C-4AE7-9777-FC110D303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189878"/>
            <a:ext cx="5961580" cy="44709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50" y="1189877"/>
            <a:ext cx="5970535" cy="4470904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FC99E1E4-2E85-0532-D190-0768B2757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477" y="4142629"/>
            <a:ext cx="1064721" cy="88701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F6FAEE-1D09-2FB9-5547-6AF58CA95910}"/>
              </a:ext>
            </a:extLst>
          </p:cNvPr>
          <p:cNvSpPr/>
          <p:nvPr/>
        </p:nvSpPr>
        <p:spPr>
          <a:xfrm>
            <a:off x="-4631" y="1906590"/>
            <a:ext cx="12196631" cy="329751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73F871-CB31-DCCE-357E-B18380DC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5047" y="2569435"/>
            <a:ext cx="2366859" cy="1971819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E0D16E-D4D4-D212-214E-A5BEADA9B5CD}"/>
              </a:ext>
            </a:extLst>
          </p:cNvPr>
          <p:cNvSpPr txBox="1"/>
          <p:nvPr/>
        </p:nvSpPr>
        <p:spPr>
          <a:xfrm>
            <a:off x="4626682" y="3098965"/>
            <a:ext cx="5919550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/>
                <a:ea typeface="微软雅黑"/>
              </a:rPr>
              <a:t>活动介绍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01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F38D50-EBF1-7EF9-715A-2BF59AB6A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3" y="2135685"/>
            <a:ext cx="5714730" cy="38098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301164-0FB3-E3D6-9F27-7DABB55508D5}"/>
              </a:ext>
            </a:extLst>
          </p:cNvPr>
          <p:cNvSpPr txBox="1"/>
          <p:nvPr/>
        </p:nvSpPr>
        <p:spPr>
          <a:xfrm>
            <a:off x="7089569" y="2482975"/>
            <a:ext cx="4714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2023</a:t>
            </a:r>
            <a:r>
              <a:rPr lang="zh-CN" altLang="en-US" sz="2000" dirty="0">
                <a:latin typeface="+mn-ea"/>
              </a:rPr>
              <a:t>年浙江大学“黄土地计划”共组织</a:t>
            </a:r>
            <a:r>
              <a:rPr lang="en-US" altLang="zh-CN" sz="2000" dirty="0">
                <a:latin typeface="+mn-ea"/>
              </a:rPr>
              <a:t>300</a:t>
            </a:r>
            <a:r>
              <a:rPr lang="zh-CN" altLang="en-US" sz="2000" dirty="0">
                <a:latin typeface="+mn-ea"/>
              </a:rPr>
              <a:t>余名学员奔赴浙江省、江西省、安徽省的十二个区县开展为期一个月的基层社会实践。除了在基层进行挂职锻炼外，还要遵循“六个一工作法”，完成任务清单（</a:t>
            </a:r>
            <a:r>
              <a:rPr lang="zh-CN" altLang="en-US" sz="2000" b="0" i="0" dirty="0">
                <a:effectLst/>
                <a:latin typeface="+mn-ea"/>
              </a:rPr>
              <a:t>走访一批干部群众、结成一批联系对子、开展一系列宣讲活动、举办一系列理论研讨、举行一系列学习课堂、做好一系列课题调研）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3953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22E5FC-BF38-FB2B-6597-C9D8EA02E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845" y="1674795"/>
            <a:ext cx="2283088" cy="43639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BFE696-0FB8-A3F8-1977-34C8A7756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793" y="1605217"/>
            <a:ext cx="3462680" cy="19613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2730E3-A45B-C4E9-8195-54C25E48D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793" y="3723344"/>
            <a:ext cx="3462680" cy="25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9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666EA1-E9D9-21E0-628D-B47D0D2EE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921" y="1867141"/>
            <a:ext cx="801164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FC99E1E4-2E85-0532-D190-0768B2757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477" y="4142629"/>
            <a:ext cx="1064721" cy="88701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F6FAEE-1D09-2FB9-5547-6AF58CA95910}"/>
              </a:ext>
            </a:extLst>
          </p:cNvPr>
          <p:cNvSpPr/>
          <p:nvPr/>
        </p:nvSpPr>
        <p:spPr>
          <a:xfrm>
            <a:off x="-4631" y="1906590"/>
            <a:ext cx="12196631" cy="329751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73F871-CB31-DCCE-357E-B18380DC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2723" y="2569435"/>
            <a:ext cx="2366859" cy="1971819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E0D16E-D4D4-D212-214E-A5BEADA9B5CD}"/>
              </a:ext>
            </a:extLst>
          </p:cNvPr>
          <p:cNvSpPr txBox="1"/>
          <p:nvPr/>
        </p:nvSpPr>
        <p:spPr>
          <a:xfrm>
            <a:off x="4626682" y="3098965"/>
            <a:ext cx="5919550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/>
                <a:ea typeface="微软雅黑"/>
              </a:rPr>
              <a:t>面试选拔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34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FBA879-00D8-B42C-3F24-BAFBC3D9CF5B}"/>
              </a:ext>
            </a:extLst>
          </p:cNvPr>
          <p:cNvSpPr txBox="1"/>
          <p:nvPr/>
        </p:nvSpPr>
        <p:spPr>
          <a:xfrm>
            <a:off x="1425039" y="1859339"/>
            <a:ext cx="3669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黄土地计划（包括躬行计划）：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需要准备一份简历，主要介绍自己过去的学生工作。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初筛后进行结构化群面，需要正装。自我介绍（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分钟），抽取问题并回答，全部人回答后，面试官根据回答内容进行提问。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面试官为学生（有些看上去还是本科生），所以不要胆怯，回答内容清晰有条理，展现风采即可。</a:t>
            </a:r>
            <a:endParaRPr lang="en-US" altLang="zh-CN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4F0E46-D526-0829-1535-9C4DF4C71583}"/>
              </a:ext>
            </a:extLst>
          </p:cNvPr>
          <p:cNvSpPr txBox="1"/>
          <p:nvPr/>
        </p:nvSpPr>
        <p:spPr>
          <a:xfrm>
            <a:off x="6861958" y="1859339"/>
            <a:ext cx="3669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融金计划：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提交报名表一份。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结构化面试，不要求正装。自我介绍，后所有人根据同一个问题进行回答（无顺序）。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面试官为学院老师。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386FA7-2ED3-28C0-F266-B2F1B25C7FE3}"/>
              </a:ext>
            </a:extLst>
          </p:cNvPr>
          <p:cNvSpPr txBox="1"/>
          <p:nvPr/>
        </p:nvSpPr>
        <p:spPr>
          <a:xfrm>
            <a:off x="3095500" y="4998660"/>
            <a:ext cx="6666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问题举例：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实践团中，如何调动团员积极分享个人经验？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领导一直劝酒怎么办？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在团中遇到了超过自己能力范围的事情怎么办？</a:t>
            </a:r>
            <a:endParaRPr lang="en-US" altLang="zh-CN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+mn-ea"/>
              </a:rPr>
              <a:t>公务员工作中最重要的素质是什么？（熔金）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550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pic>
        <p:nvPicPr>
          <p:cNvPr id="2" name="图形 1">
            <a:extLst>
              <a:ext uri="{FF2B5EF4-FFF2-40B4-BE49-F238E27FC236}">
                <a16:creationId xmlns:a16="http://schemas.microsoft.com/office/drawing/2014/main" id="{FC99E1E4-2E85-0532-D190-0768B2757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477" y="4142629"/>
            <a:ext cx="1064721" cy="88701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F6FAEE-1D09-2FB9-5547-6AF58CA95910}"/>
              </a:ext>
            </a:extLst>
          </p:cNvPr>
          <p:cNvSpPr/>
          <p:nvPr/>
        </p:nvSpPr>
        <p:spPr>
          <a:xfrm>
            <a:off x="-4631" y="1906590"/>
            <a:ext cx="12196631" cy="3297511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73F871-CB31-DCCE-357E-B18380DC2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2723" y="2569435"/>
            <a:ext cx="2366859" cy="1971819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E0D16E-D4D4-D212-214E-A5BEADA9B5CD}"/>
              </a:ext>
            </a:extLst>
          </p:cNvPr>
          <p:cNvSpPr txBox="1"/>
          <p:nvPr/>
        </p:nvSpPr>
        <p:spPr>
          <a:xfrm>
            <a:off x="4626682" y="3098965"/>
            <a:ext cx="5919550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/>
                <a:ea typeface="微软雅黑"/>
              </a:rPr>
              <a:t>六个一工作法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00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0" y="627520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0C6351-8CD3-7504-1FC0-867653B010E0}"/>
              </a:ext>
            </a:extLst>
          </p:cNvPr>
          <p:cNvSpPr txBox="1"/>
          <p:nvPr/>
        </p:nvSpPr>
        <p:spPr>
          <a:xfrm>
            <a:off x="2002153" y="2551837"/>
            <a:ext cx="27699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effectLst/>
                <a:latin typeface="+mn-ea"/>
              </a:rPr>
              <a:t>走访一批干部群众</a:t>
            </a:r>
            <a:endParaRPr lang="en-US" altLang="zh-CN" sz="1800" b="0" i="0" dirty="0">
              <a:effectLst/>
              <a:latin typeface="+mn-ea"/>
            </a:endParaRPr>
          </a:p>
          <a:p>
            <a:r>
              <a:rPr lang="zh-CN" altLang="en-US" sz="1800" b="0" i="0" dirty="0">
                <a:effectLst/>
                <a:latin typeface="+mn-ea"/>
              </a:rPr>
              <a:t>结成一批联系对子</a:t>
            </a:r>
            <a:endParaRPr lang="en-US" altLang="zh-CN" sz="1800" b="0" i="0" dirty="0">
              <a:effectLst/>
              <a:latin typeface="+mn-ea"/>
            </a:endParaRPr>
          </a:p>
          <a:p>
            <a:r>
              <a:rPr lang="zh-CN" altLang="en-US" sz="1800" b="0" i="0" dirty="0">
                <a:effectLst/>
                <a:latin typeface="+mn-ea"/>
              </a:rPr>
              <a:t>开展一系列宣讲活动</a:t>
            </a:r>
            <a:endParaRPr lang="en-US" altLang="zh-CN" sz="1800" b="0" i="0" dirty="0">
              <a:effectLst/>
              <a:latin typeface="+mn-ea"/>
            </a:endParaRPr>
          </a:p>
          <a:p>
            <a:r>
              <a:rPr lang="zh-CN" altLang="en-US" sz="1800" b="0" i="0" dirty="0">
                <a:effectLst/>
                <a:latin typeface="+mn-ea"/>
              </a:rPr>
              <a:t>举办一系列理论研讨</a:t>
            </a:r>
            <a:endParaRPr lang="en-US" altLang="zh-CN" sz="1800" b="0" i="0" dirty="0">
              <a:effectLst/>
              <a:latin typeface="+mn-ea"/>
            </a:endParaRPr>
          </a:p>
          <a:p>
            <a:r>
              <a:rPr lang="zh-CN" altLang="en-US" sz="1800" b="0" i="0" dirty="0">
                <a:effectLst/>
                <a:latin typeface="+mn-ea"/>
              </a:rPr>
              <a:t>举行一系列学习课堂</a:t>
            </a:r>
            <a:endParaRPr lang="en-US" altLang="zh-CN" sz="1800" b="0" i="0" dirty="0">
              <a:effectLst/>
              <a:latin typeface="+mn-ea"/>
            </a:endParaRPr>
          </a:p>
          <a:p>
            <a:r>
              <a:rPr lang="zh-CN" altLang="en-US" sz="1800" b="0" i="0" dirty="0">
                <a:effectLst/>
                <a:latin typeface="+mn-ea"/>
              </a:rPr>
              <a:t>做好一系列课题调研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08B3C55-3614-3ABC-E058-47C4AB9F66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877"/>
          <a:stretch/>
        </p:blipFill>
        <p:spPr>
          <a:xfrm>
            <a:off x="5826076" y="881125"/>
            <a:ext cx="3176339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018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大气简约答辩类PPT模板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531</Words>
  <Application>Microsoft Office PowerPoint</Application>
  <PresentationFormat>宽屏</PresentationFormat>
  <Paragraphs>60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微软雅黑</vt:lpstr>
      <vt:lpstr>微软雅黑 Light</vt:lpstr>
      <vt:lpstr>Arial</vt:lpstr>
      <vt:lpstr>Calibri Light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蓝色大气简约答辩类PPT模板</dc:title>
  <dc:creator>Windows 用户</dc:creator>
  <cp:lastModifiedBy>洪 廷锋</cp:lastModifiedBy>
  <cp:revision>93</cp:revision>
  <dcterms:created xsi:type="dcterms:W3CDTF">2018-09-30T02:27:57Z</dcterms:created>
  <dcterms:modified xsi:type="dcterms:W3CDTF">2023-09-16T13:33:57Z</dcterms:modified>
</cp:coreProperties>
</file>